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16"/>
  </p:notesMasterIdLst>
  <p:handoutMasterIdLst>
    <p:handoutMasterId r:id="rId17"/>
  </p:handoutMasterIdLst>
  <p:sldIdLst>
    <p:sldId id="258" r:id="rId6"/>
    <p:sldId id="259" r:id="rId7"/>
    <p:sldId id="260" r:id="rId8"/>
    <p:sldId id="263" r:id="rId9"/>
    <p:sldId id="261" r:id="rId10"/>
    <p:sldId id="272" r:id="rId11"/>
    <p:sldId id="262" r:id="rId12"/>
    <p:sldId id="274" r:id="rId13"/>
    <p:sldId id="275" r:id="rId14"/>
    <p:sldId id="270" r:id="rId15"/>
  </p:sldIdLst>
  <p:sldSz cx="9144000" cy="5143500" type="screen16x9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555E"/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0" d="100"/>
          <a:sy n="140" d="100"/>
        </p:scale>
        <p:origin x="168" y="120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02625-0CAE-415F-AD2F-54D7D1168153}" type="datetimeFigureOut">
              <a:rPr lang="da-DK" smtClean="0"/>
              <a:t>13-06-2015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FF1E6-6E9C-4956-A492-649EF1D9CBC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831330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0BFF0F-8351-45B7-89BB-456BFB7A1035}" type="datetimeFigureOut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A0A83-126E-4E0C-A21A-7EEEB2FB1380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2535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1597822"/>
            <a:ext cx="7772400" cy="979000"/>
          </a:xfrm>
        </p:spPr>
        <p:txBody>
          <a:bodyPr>
            <a:normAutofit/>
          </a:bodyPr>
          <a:lstStyle>
            <a:lvl1pPr>
              <a:defRPr sz="2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64421" y="2859782"/>
            <a:ext cx="6400800" cy="504056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18" name="Pladsholder til tekst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32175" y="3723878"/>
            <a:ext cx="6337300" cy="431800"/>
          </a:xfrm>
        </p:spPr>
        <p:txBody>
          <a:bodyPr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a-DK" dirty="0" smtClean="0"/>
              <a:t>Klik, og tilføj forfatter</a:t>
            </a:r>
            <a:endParaRPr lang="da-DK" dirty="0"/>
          </a:p>
        </p:txBody>
      </p:sp>
      <p:grpSp>
        <p:nvGrpSpPr>
          <p:cNvPr id="20" name="Gruppe 19"/>
          <p:cNvGrpSpPr/>
          <p:nvPr userDrawn="1"/>
        </p:nvGrpSpPr>
        <p:grpSpPr>
          <a:xfrm>
            <a:off x="1936529" y="2643758"/>
            <a:ext cx="5256584" cy="98714"/>
            <a:chOff x="1979712" y="2592532"/>
            <a:chExt cx="5256584" cy="98714"/>
          </a:xfrm>
        </p:grpSpPr>
        <p:cxnSp>
          <p:nvCxnSpPr>
            <p:cNvPr id="21" name="Lige forbindelse 20"/>
            <p:cNvCxnSpPr/>
            <p:nvPr/>
          </p:nvCxnSpPr>
          <p:spPr>
            <a:xfrm>
              <a:off x="1979712" y="2643758"/>
              <a:ext cx="5256584" cy="0"/>
            </a:xfrm>
            <a:prstGeom prst="line">
              <a:avLst/>
            </a:prstGeom>
            <a:ln>
              <a:solidFill>
                <a:srgbClr val="C0504D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Ellipse 21"/>
            <p:cNvSpPr/>
            <p:nvPr/>
          </p:nvSpPr>
          <p:spPr>
            <a:xfrm>
              <a:off x="4545294" y="2592532"/>
              <a:ext cx="98714" cy="98714"/>
            </a:xfrm>
            <a:prstGeom prst="ellipse">
              <a:avLst/>
            </a:prstGeom>
            <a:solidFill>
              <a:srgbClr val="C050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</p:grpSp>
      <p:pic>
        <p:nvPicPr>
          <p:cNvPr id="25" name="Picture 2" descr="http://www.dgi.dk/~/media/Images/DGI/DGIkommunikation/Logo/DGI_LOGO_RGB_SORT.png.ashx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502"/>
            <a:ext cx="51718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://www.rudersdalbadminton.dk/cms/Clubsnikbadminton/ClubImages/Logoer/BadmintonDanmark_Logo_Red_Hvid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663" y="282497"/>
            <a:ext cx="1070679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368" y="388934"/>
            <a:ext cx="1640906" cy="18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34" y="431388"/>
            <a:ext cx="683291" cy="11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897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915566"/>
            <a:ext cx="8229600" cy="713234"/>
          </a:xfrm>
        </p:spPr>
        <p:txBody>
          <a:bodyPr>
            <a:normAutofit/>
          </a:bodyPr>
          <a:lstStyle>
            <a:lvl1pPr algn="l">
              <a:defRPr sz="20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707654"/>
            <a:ext cx="8229600" cy="280831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da-DK" dirty="0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4674170"/>
            <a:ext cx="2133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fld id="{7680D931-CD3E-4141-B825-65252FD25411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4674170"/>
            <a:ext cx="2895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4674170"/>
            <a:ext cx="2133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fld id="{E3AF0642-E35D-4DAC-9A06-16173DB12528}" type="slidenum">
              <a:rPr lang="da-DK" smtClean="0"/>
              <a:pPr/>
              <a:t>‹nr.›</a:t>
            </a:fld>
            <a:endParaRPr lang="da-DK" dirty="0"/>
          </a:p>
        </p:txBody>
      </p:sp>
      <p:cxnSp>
        <p:nvCxnSpPr>
          <p:cNvPr id="9" name="Lige forbindelse 8"/>
          <p:cNvCxnSpPr/>
          <p:nvPr userDrawn="1"/>
        </p:nvCxnSpPr>
        <p:spPr>
          <a:xfrm>
            <a:off x="467544" y="4587974"/>
            <a:ext cx="8208912" cy="0"/>
          </a:xfrm>
          <a:prstGeom prst="line">
            <a:avLst/>
          </a:prstGeom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www.dgi.dk/~/media/Images/DGI/DGIkommunikation/Logo/DGI_LOGO_RGB_SORT.png.ashx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502"/>
            <a:ext cx="51718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rudersdalbadminton.dk/cms/Clubsnikbadminton/ClubImages/Logoer/BadmintonDanmark_Logo_Red_Hvid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663" y="282497"/>
            <a:ext cx="1070679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368" y="388934"/>
            <a:ext cx="1640906" cy="18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34" y="431388"/>
            <a:ext cx="683291" cy="11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6470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dsholder til indhold 2"/>
          <p:cNvSpPr>
            <a:spLocks noGrp="1"/>
          </p:cNvSpPr>
          <p:nvPr>
            <p:ph idx="1"/>
          </p:nvPr>
        </p:nvSpPr>
        <p:spPr>
          <a:xfrm>
            <a:off x="457200" y="843558"/>
            <a:ext cx="8229600" cy="367240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da-DK" dirty="0" smtClean="0"/>
              <a:t>Klik for at redigere i master</a:t>
            </a:r>
          </a:p>
        </p:txBody>
      </p:sp>
      <p:sp>
        <p:nvSpPr>
          <p:cNvPr id="9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4674170"/>
            <a:ext cx="2133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fld id="{9FC29A46-4082-4F28-BACF-22A99F8CB76E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10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4674170"/>
            <a:ext cx="2895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11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4674170"/>
            <a:ext cx="2133600" cy="273844"/>
          </a:xfrm>
        </p:spPr>
        <p:txBody>
          <a:bodyPr/>
          <a:lstStyle>
            <a:lvl1pPr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fld id="{E3AF0642-E35D-4DAC-9A06-16173DB12528}" type="slidenum">
              <a:rPr lang="da-DK" smtClean="0"/>
              <a:pPr/>
              <a:t>‹nr.›</a:t>
            </a:fld>
            <a:endParaRPr lang="da-DK" dirty="0"/>
          </a:p>
        </p:txBody>
      </p:sp>
      <p:cxnSp>
        <p:nvCxnSpPr>
          <p:cNvPr id="12" name="Lige forbindelse 11"/>
          <p:cNvCxnSpPr/>
          <p:nvPr userDrawn="1"/>
        </p:nvCxnSpPr>
        <p:spPr>
          <a:xfrm>
            <a:off x="467544" y="4587974"/>
            <a:ext cx="8208912" cy="0"/>
          </a:xfrm>
          <a:prstGeom prst="line">
            <a:avLst/>
          </a:prstGeom>
          <a:ln>
            <a:solidFill>
              <a:srgbClr val="C050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://www.dgi.dk/~/media/Images/DGI/DGIkommunikation/Logo/DGI_LOGO_RGB_SORT.png.ashx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502"/>
            <a:ext cx="51718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rudersdalbadminton.dk/cms/Clubsnikbadminton/ClubImages/Logoer/BadmintonDanmark_Logo_Red_Hvid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663" y="282497"/>
            <a:ext cx="1070679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368" y="388934"/>
            <a:ext cx="1640906" cy="18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34" y="431388"/>
            <a:ext cx="683291" cy="11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5502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5E0D3-29A0-42A7-9926-E1190DB7E466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2345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69FD-F603-47CC-AFD2-BFEEF82625BA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84526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5B33-6F64-42B7-8D59-F0E0CCE75CE1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788327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C4938-B527-47B4-9A74-AB46A19CF3F0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32741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51F77-2290-4A9E-9AA6-93D42C887789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02636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 smtClean="0"/>
              <a:t>Klik på ikonet for at tilføje et billede</a:t>
            </a:r>
            <a:endParaRPr lang="en-GB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EE24-4169-45BB-B67B-ED3AC50FC06A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79137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75E9-4DF4-4372-A855-77E7431E0FA7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6523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A9D2F-8A46-4F91-96E4-008CEA98945D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17609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B9A62-7187-49CD-9CE1-0AF3FAD7C928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F0642-E35D-4DAC-9A06-16173DB12528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97664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sz="1600" dirty="0" smtClean="0"/>
              <a:t>PRÆSENTATION AF VISION FOR</a:t>
            </a: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>UDVIKLING BADMINTON</a:t>
            </a:r>
            <a:endParaRPr lang="da-DK" dirty="0"/>
          </a:p>
        </p:txBody>
      </p:sp>
      <p:sp>
        <p:nvSpPr>
          <p:cNvPr id="8" name="Undertitel 7"/>
          <p:cNvSpPr>
            <a:spLocks noGrp="1"/>
          </p:cNvSpPr>
          <p:nvPr>
            <p:ph type="subTitle" idx="1"/>
          </p:nvPr>
        </p:nvSpPr>
        <p:spPr/>
        <p:txBody>
          <a:bodyPr anchor="ctr">
            <a:normAutofit fontScale="85000" lnSpcReduction="10000"/>
          </a:bodyPr>
          <a:lstStyle/>
          <a:p>
            <a:r>
              <a:rPr lang="da-DK" dirty="0" smtClean="0"/>
              <a:t>Et samarbejde mellem DGI, DIF, DGI Badminton og Badminton Danmark</a:t>
            </a:r>
            <a:endParaRPr lang="da-DK" dirty="0"/>
          </a:p>
        </p:txBody>
      </p:sp>
      <p:sp>
        <p:nvSpPr>
          <p:cNvPr id="9" name="Pladsholder til tekst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a-DK" dirty="0" smtClean="0"/>
              <a:t>Ib Møller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2256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CB754-8D04-4D9E-AC85-DB9123967557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2</a:t>
            </a:fld>
            <a:endParaRPr lang="da-DK" dirty="0"/>
          </a:p>
        </p:txBody>
      </p:sp>
      <p:sp>
        <p:nvSpPr>
          <p:cNvPr id="15" name="Rektangel 14"/>
          <p:cNvSpPr/>
          <p:nvPr/>
        </p:nvSpPr>
        <p:spPr>
          <a:xfrm>
            <a:off x="971600" y="1583183"/>
            <a:ext cx="71287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VISIONEN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for Udvikling Badminton er udvikling af den brede </a:t>
            </a:r>
          </a:p>
          <a:p>
            <a:pPr algn="ctr"/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badmintonsport - således at medlemstilbagegangen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bremses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 og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vendes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 til medlemsfremgang.</a:t>
            </a:r>
          </a:p>
        </p:txBody>
      </p:sp>
      <p:sp>
        <p:nvSpPr>
          <p:cNvPr id="16" name="Rektangel 15"/>
          <p:cNvSpPr/>
          <p:nvPr/>
        </p:nvSpPr>
        <p:spPr>
          <a:xfrm>
            <a:off x="971600" y="3109514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OPGAVEN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løses igennem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samarbejde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vidensdeling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, lysten og viljen til at</a:t>
            </a:r>
          </a:p>
          <a:p>
            <a:pPr algn="ctr"/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 ville udvikle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Badmintonsporten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89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1AD7-4E60-4A2D-9DFF-7FA5BBB142ED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3</a:t>
            </a:fld>
            <a:endParaRPr lang="da-DK" dirty="0"/>
          </a:p>
        </p:txBody>
      </p:sp>
      <p:sp>
        <p:nvSpPr>
          <p:cNvPr id="6" name="Rektangel 5"/>
          <p:cNvSpPr/>
          <p:nvPr/>
        </p:nvSpPr>
        <p:spPr>
          <a:xfrm>
            <a:off x="971600" y="1347614"/>
            <a:ext cx="71287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400" b="1" dirty="0">
                <a:latin typeface="Arial" panose="020B0604020202020204" pitchFamily="34" charset="0"/>
                <a:cs typeface="Arial" panose="020B0604020202020204" pitchFamily="34" charset="0"/>
              </a:rPr>
              <a:t>Udvikling Badminton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vil grundlæggende arbejde ud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fra </a:t>
            </a:r>
            <a:endParaRPr lang="da-DK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et ønske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om,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igennem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nærvær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 og </a:t>
            </a:r>
            <a:r>
              <a:rPr lang="da-DK" sz="14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tilstedeværelse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 i klubben, </a:t>
            </a:r>
          </a:p>
          <a:p>
            <a:pPr algn="ctr"/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at gøre en forskel i den enkelte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klub.</a:t>
            </a:r>
            <a:endParaRPr lang="da-DK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ktangel 6"/>
          <p:cNvSpPr/>
          <p:nvPr/>
        </p:nvSpPr>
        <p:spPr>
          <a:xfrm>
            <a:off x="971600" y="2499742"/>
            <a:ext cx="712879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40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da-DK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da-DK" sz="1400" b="1" dirty="0">
                <a:latin typeface="Arial" panose="020B0604020202020204" pitchFamily="34" charset="0"/>
                <a:cs typeface="Arial" panose="020B0604020202020204" pitchFamily="34" charset="0"/>
              </a:rPr>
              <a:t>tror </a:t>
            </a:r>
            <a:r>
              <a:rPr lang="da-DK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på</a:t>
            </a:r>
          </a:p>
          <a:p>
            <a:pPr algn="ctr"/>
            <a:endParaRPr lang="da-DK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a-DK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- at det handler om at give foreningslederne lyst og mod, mening og tro</a:t>
            </a:r>
          </a:p>
          <a:p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	- at det handler om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relationer,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hvor vi er tæt på </a:t>
            </a:r>
          </a:p>
          <a:p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	- at det handler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om,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at vi handler sammen med hinanden </a:t>
            </a:r>
          </a:p>
          <a:p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	- at vi deler den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viden, </a:t>
            </a:r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vi har – og kan omsætte vores viden i praksis</a:t>
            </a:r>
          </a:p>
          <a:p>
            <a:r>
              <a:rPr lang="da-DK" sz="1400" dirty="0">
                <a:latin typeface="Arial" panose="020B0604020202020204" pitchFamily="34" charset="0"/>
                <a:cs typeface="Arial" panose="020B0604020202020204" pitchFamily="34" charset="0"/>
              </a:rPr>
              <a:t>	- at vi taler ”op” </a:t>
            </a:r>
            <a:r>
              <a:rPr lang="da-DK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om… </a:t>
            </a:r>
            <a:endParaRPr lang="da-DK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05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57200" y="915566"/>
            <a:ext cx="3898776" cy="713234"/>
          </a:xfrm>
        </p:spPr>
        <p:txBody>
          <a:bodyPr>
            <a:normAutofit/>
          </a:bodyPr>
          <a:lstStyle/>
          <a:p>
            <a:r>
              <a:rPr lang="da-DK" sz="1600" dirty="0" smtClean="0"/>
              <a:t>Målsætning</a:t>
            </a:r>
            <a:endParaRPr lang="da-DK" sz="1600" dirty="0"/>
          </a:p>
        </p:txBody>
      </p:sp>
      <p:sp>
        <p:nvSpPr>
          <p:cNvPr id="7" name="Pladsholder til indhold 6"/>
          <p:cNvSpPr>
            <a:spLocks noGrp="1"/>
          </p:cNvSpPr>
          <p:nvPr>
            <p:ph idx="1"/>
          </p:nvPr>
        </p:nvSpPr>
        <p:spPr>
          <a:xfrm>
            <a:off x="457200" y="1707654"/>
            <a:ext cx="3898776" cy="1584176"/>
          </a:xfrm>
        </p:spPr>
        <p:txBody>
          <a:bodyPr>
            <a:normAutofit lnSpcReduction="10000"/>
          </a:bodyPr>
          <a:lstStyle/>
          <a:p>
            <a:r>
              <a:rPr lang="da-DK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Mål </a:t>
            </a:r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</a:p>
          <a:p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Bremse </a:t>
            </a:r>
            <a:r>
              <a:rPr lang="da-DK" sz="1100" dirty="0"/>
              <a:t>B</a:t>
            </a:r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admintonsportens tilbagegang </a:t>
            </a:r>
            <a:endParaRPr lang="da-DK" sz="1100" dirty="0"/>
          </a:p>
          <a:p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2015/16</a:t>
            </a: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Mål </a:t>
            </a:r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</a:p>
          <a:p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Skabe </a:t>
            </a:r>
            <a:r>
              <a:rPr lang="da-DK" sz="1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vækst i både antallet af badmintonklubber og medlemmer i den </a:t>
            </a:r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organiserede Badmintonsport  </a:t>
            </a:r>
          </a:p>
          <a:p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2016 </a:t>
            </a:r>
            <a:r>
              <a:rPr lang="da-DK" sz="11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</a:t>
            </a:r>
            <a:endParaRPr lang="da-DK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4BB60-D4EA-429F-AE4D-BA823173B3B6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4</a:t>
            </a:fld>
            <a:endParaRPr lang="da-DK" dirty="0"/>
          </a:p>
        </p:txBody>
      </p:sp>
      <p:sp>
        <p:nvSpPr>
          <p:cNvPr id="9" name="Titel 5"/>
          <p:cNvSpPr txBox="1">
            <a:spLocks/>
          </p:cNvSpPr>
          <p:nvPr/>
        </p:nvSpPr>
        <p:spPr>
          <a:xfrm>
            <a:off x="4572000" y="915566"/>
            <a:ext cx="4042792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0" name="Pladsholder til indhold 6"/>
          <p:cNvSpPr txBox="1">
            <a:spLocks/>
          </p:cNvSpPr>
          <p:nvPr/>
        </p:nvSpPr>
        <p:spPr>
          <a:xfrm>
            <a:off x="4572000" y="1707654"/>
            <a:ext cx="4042792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1" name="Titel 5"/>
          <p:cNvSpPr txBox="1">
            <a:spLocks/>
          </p:cNvSpPr>
          <p:nvPr/>
        </p:nvSpPr>
        <p:spPr>
          <a:xfrm>
            <a:off x="4788024" y="915566"/>
            <a:ext cx="3898776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2" name="Pladsholder til indhold 6"/>
          <p:cNvSpPr txBox="1">
            <a:spLocks/>
          </p:cNvSpPr>
          <p:nvPr/>
        </p:nvSpPr>
        <p:spPr>
          <a:xfrm>
            <a:off x="4788024" y="1707654"/>
            <a:ext cx="3898776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3" name="Titel 5"/>
          <p:cNvSpPr txBox="1">
            <a:spLocks/>
          </p:cNvSpPr>
          <p:nvPr/>
        </p:nvSpPr>
        <p:spPr>
          <a:xfrm>
            <a:off x="4644008" y="915566"/>
            <a:ext cx="3898776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sz="1600" dirty="0" smtClean="0"/>
              <a:t>Realisering</a:t>
            </a:r>
            <a:endParaRPr lang="da-DK" sz="1600" dirty="0"/>
          </a:p>
        </p:txBody>
      </p:sp>
      <p:sp>
        <p:nvSpPr>
          <p:cNvPr id="14" name="Pladsholder til indhold 6"/>
          <p:cNvSpPr txBox="1">
            <a:spLocks/>
          </p:cNvSpPr>
          <p:nvPr/>
        </p:nvSpPr>
        <p:spPr>
          <a:xfrm>
            <a:off x="4644008" y="1707654"/>
            <a:ext cx="3898776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endParaRPr lang="da-DK" sz="1400" dirty="0"/>
          </a:p>
        </p:txBody>
      </p:sp>
      <p:sp>
        <p:nvSpPr>
          <p:cNvPr id="16" name="Pladsholder til indhold 6"/>
          <p:cNvSpPr txBox="1">
            <a:spLocks/>
          </p:cNvSpPr>
          <p:nvPr/>
        </p:nvSpPr>
        <p:spPr>
          <a:xfrm>
            <a:off x="4644008" y="1707654"/>
            <a:ext cx="3970784" cy="28803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Konsulentudvikling</a:t>
            </a:r>
            <a:endParaRPr lang="da-DK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Klubudvikling</a:t>
            </a:r>
            <a:endParaRPr lang="da-DK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Implementering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af nye klubrelaterede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delprojekter; eks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nye motionstilbud til 40+</a:t>
            </a: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Lederudvikling</a:t>
            </a:r>
            <a:endParaRPr lang="da-DK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Udarbejdelse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af strategier og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forretningsgange,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der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befordrer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glæde og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effektivitet</a:t>
            </a:r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Drift</a:t>
            </a:r>
            <a:endParaRPr lang="da-DK" sz="1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Frivillighedsstrategi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Evne til at udvikle nye klubaktiviteter (også tværgående) </a:t>
            </a:r>
          </a:p>
          <a:p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Markedsføring</a:t>
            </a:r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Kommunikation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branding, netværk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etc.</a:t>
            </a:r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sz="1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da-DK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Tekstboks 1"/>
          <p:cNvSpPr txBox="1"/>
          <p:nvPr/>
        </p:nvSpPr>
        <p:spPr>
          <a:xfrm>
            <a:off x="7509319" y="1141378"/>
            <a:ext cx="975860" cy="261610"/>
          </a:xfrm>
          <a:prstGeom prst="rect">
            <a:avLst/>
          </a:prstGeom>
          <a:solidFill>
            <a:srgbClr val="C0504D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1</a:t>
            </a:r>
            <a:endParaRPr lang="da-DK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80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57200" y="915566"/>
            <a:ext cx="3898776" cy="713234"/>
          </a:xfrm>
        </p:spPr>
        <p:txBody>
          <a:bodyPr>
            <a:normAutofit/>
          </a:bodyPr>
          <a:lstStyle/>
          <a:p>
            <a:r>
              <a:rPr lang="da-DK" sz="1600" dirty="0"/>
              <a:t>Fokusområder </a:t>
            </a:r>
            <a:r>
              <a:rPr lang="da-DK" sz="1600" dirty="0" smtClean="0"/>
              <a:t>for Udvikling Badminton</a:t>
            </a:r>
            <a:endParaRPr lang="da-DK" sz="1600" dirty="0"/>
          </a:p>
        </p:txBody>
      </p:sp>
      <p:sp>
        <p:nvSpPr>
          <p:cNvPr id="7" name="Pladsholder til indhold 6"/>
          <p:cNvSpPr>
            <a:spLocks noGrp="1"/>
          </p:cNvSpPr>
          <p:nvPr>
            <p:ph idx="1"/>
          </p:nvPr>
        </p:nvSpPr>
        <p:spPr>
          <a:xfrm>
            <a:off x="457200" y="1707654"/>
            <a:ext cx="3898776" cy="1584176"/>
          </a:xfrm>
        </p:spPr>
        <p:txBody>
          <a:bodyPr>
            <a:normAutofit/>
          </a:bodyPr>
          <a:lstStyle/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/>
              <a:t>Klubudvikling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/>
              <a:t>Lederuddannelse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/>
              <a:t>Konsulentudvikling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/>
              <a:t>Markedsføring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 err="1" smtClean="0"/>
              <a:t>Videnscenter</a:t>
            </a:r>
            <a:r>
              <a:rPr lang="da-DK" sz="1200" dirty="0" smtClean="0"/>
              <a:t> - </a:t>
            </a:r>
            <a:r>
              <a:rPr lang="da-DK" sz="1000" dirty="0" smtClean="0"/>
              <a:t>samarbejde </a:t>
            </a:r>
            <a:r>
              <a:rPr lang="da-DK" sz="1000" dirty="0"/>
              <a:t>med universiteter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 smtClean="0"/>
              <a:t>Skolesamarbejde</a:t>
            </a:r>
            <a:endParaRPr lang="da-DK" sz="1200" dirty="0"/>
          </a:p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7AD7-25D4-40B8-B1E4-F9BAADF05D2F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5</a:t>
            </a:fld>
            <a:endParaRPr lang="da-DK" dirty="0"/>
          </a:p>
        </p:txBody>
      </p:sp>
      <p:sp>
        <p:nvSpPr>
          <p:cNvPr id="9" name="Titel 5"/>
          <p:cNvSpPr txBox="1">
            <a:spLocks/>
          </p:cNvSpPr>
          <p:nvPr/>
        </p:nvSpPr>
        <p:spPr>
          <a:xfrm>
            <a:off x="4572000" y="915566"/>
            <a:ext cx="4042792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0" name="Pladsholder til indhold 6"/>
          <p:cNvSpPr txBox="1">
            <a:spLocks/>
          </p:cNvSpPr>
          <p:nvPr/>
        </p:nvSpPr>
        <p:spPr>
          <a:xfrm>
            <a:off x="4572000" y="1707654"/>
            <a:ext cx="4042792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1" name="Titel 5"/>
          <p:cNvSpPr txBox="1">
            <a:spLocks/>
          </p:cNvSpPr>
          <p:nvPr/>
        </p:nvSpPr>
        <p:spPr>
          <a:xfrm>
            <a:off x="4788024" y="915566"/>
            <a:ext cx="3898776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2" name="Pladsholder til indhold 6"/>
          <p:cNvSpPr txBox="1">
            <a:spLocks/>
          </p:cNvSpPr>
          <p:nvPr/>
        </p:nvSpPr>
        <p:spPr>
          <a:xfrm>
            <a:off x="4788024" y="1707654"/>
            <a:ext cx="3898776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3" name="Titel 5"/>
          <p:cNvSpPr txBox="1">
            <a:spLocks/>
          </p:cNvSpPr>
          <p:nvPr/>
        </p:nvSpPr>
        <p:spPr>
          <a:xfrm>
            <a:off x="4644008" y="915566"/>
            <a:ext cx="3898776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a-DK" sz="1600" dirty="0" smtClean="0"/>
              <a:t>Fokus for øvrigt samarbejde</a:t>
            </a:r>
            <a:endParaRPr lang="da-DK" sz="1600" dirty="0"/>
          </a:p>
        </p:txBody>
      </p:sp>
      <p:sp>
        <p:nvSpPr>
          <p:cNvPr id="14" name="Pladsholder til indhold 6"/>
          <p:cNvSpPr txBox="1">
            <a:spLocks/>
          </p:cNvSpPr>
          <p:nvPr/>
        </p:nvSpPr>
        <p:spPr>
          <a:xfrm>
            <a:off x="4644008" y="1707654"/>
            <a:ext cx="3898776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Træneruddannelse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Holdturneringer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Sæsonkoordinering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Badminton 60+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Klassifikationssystem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Badmintonsportens dag</a:t>
            </a:r>
          </a:p>
        </p:txBody>
      </p:sp>
      <p:sp>
        <p:nvSpPr>
          <p:cNvPr id="15" name="Tekstboks 14"/>
          <p:cNvSpPr txBox="1"/>
          <p:nvPr/>
        </p:nvSpPr>
        <p:spPr>
          <a:xfrm>
            <a:off x="1219875" y="3772451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da-DK" sz="12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treårigt projekt </a:t>
            </a:r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med et 10 årigt perspektiv.</a:t>
            </a:r>
          </a:p>
          <a:p>
            <a:pPr algn="ctr"/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I løbet af processen</a:t>
            </a:r>
            <a:r>
              <a:rPr lang="da-DK" sz="1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1200" b="1" i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</a:t>
            </a:r>
            <a:r>
              <a:rPr lang="da-DK" sz="1200" i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der tilflyde Udvikling Badminton flere 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ansvarsområder.</a:t>
            </a:r>
          </a:p>
        </p:txBody>
      </p:sp>
    </p:spTree>
    <p:extLst>
      <p:ext uri="{BB962C8B-B14F-4D97-AF65-F5344CB8AC3E}">
        <p14:creationId xmlns:p14="http://schemas.microsoft.com/office/powerpoint/2010/main" val="411567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57200" y="915566"/>
            <a:ext cx="8157592" cy="713234"/>
          </a:xfrm>
        </p:spPr>
        <p:txBody>
          <a:bodyPr>
            <a:normAutofit/>
          </a:bodyPr>
          <a:lstStyle/>
          <a:p>
            <a:r>
              <a:rPr lang="da-DK" sz="1600" dirty="0" smtClean="0"/>
              <a:t>Kort status på samarbejdet parallelt med Udvikling Badminton</a:t>
            </a:r>
            <a:endParaRPr lang="da-DK" sz="1600" dirty="0"/>
          </a:p>
        </p:txBody>
      </p:sp>
      <p:sp>
        <p:nvSpPr>
          <p:cNvPr id="7" name="Pladsholder til indhold 6"/>
          <p:cNvSpPr>
            <a:spLocks noGrp="1"/>
          </p:cNvSpPr>
          <p:nvPr>
            <p:ph idx="1"/>
          </p:nvPr>
        </p:nvSpPr>
        <p:spPr>
          <a:xfrm>
            <a:off x="6876256" y="657690"/>
            <a:ext cx="2170584" cy="966386"/>
          </a:xfrm>
        </p:spPr>
        <p:txBody>
          <a:bodyPr>
            <a:normAutofit/>
          </a:bodyPr>
          <a:lstStyle/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/>
              <a:t>Klubudvikling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/>
              <a:t>Lederuddannelse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/>
              <a:t>Konsulentudvikling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/>
              <a:t>Markedsføring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 err="1" smtClean="0"/>
              <a:t>Videnscenter</a:t>
            </a:r>
            <a:r>
              <a:rPr lang="da-DK" sz="800" dirty="0" smtClean="0"/>
              <a:t> - </a:t>
            </a:r>
            <a:r>
              <a:rPr lang="da-DK" sz="600" dirty="0" smtClean="0"/>
              <a:t>samarbejde </a:t>
            </a:r>
            <a:r>
              <a:rPr lang="da-DK" sz="600" dirty="0"/>
              <a:t>med universiteter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800" dirty="0" smtClean="0"/>
              <a:t>Skolesamarbejde</a:t>
            </a:r>
            <a:endParaRPr lang="da-DK" sz="800" dirty="0"/>
          </a:p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7AD7-25D4-40B8-B1E4-F9BAADF05D2F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6</a:t>
            </a:fld>
            <a:endParaRPr lang="da-DK" dirty="0"/>
          </a:p>
        </p:txBody>
      </p:sp>
      <p:sp>
        <p:nvSpPr>
          <p:cNvPr id="9" name="Titel 5"/>
          <p:cNvSpPr txBox="1">
            <a:spLocks/>
          </p:cNvSpPr>
          <p:nvPr/>
        </p:nvSpPr>
        <p:spPr>
          <a:xfrm>
            <a:off x="4572000" y="915566"/>
            <a:ext cx="4042792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0" name="Pladsholder til indhold 6"/>
          <p:cNvSpPr txBox="1">
            <a:spLocks/>
          </p:cNvSpPr>
          <p:nvPr/>
        </p:nvSpPr>
        <p:spPr>
          <a:xfrm>
            <a:off x="3130874" y="1481748"/>
            <a:ext cx="2888926" cy="1353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1" name="Titel 5"/>
          <p:cNvSpPr txBox="1">
            <a:spLocks/>
          </p:cNvSpPr>
          <p:nvPr/>
        </p:nvSpPr>
        <p:spPr>
          <a:xfrm>
            <a:off x="4788024" y="915566"/>
            <a:ext cx="3898776" cy="713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C0504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</a:lstStyle>
          <a:p>
            <a:endParaRPr lang="da-DK" dirty="0"/>
          </a:p>
        </p:txBody>
      </p:sp>
      <p:sp>
        <p:nvSpPr>
          <p:cNvPr id="12" name="Pladsholder til indhold 6"/>
          <p:cNvSpPr txBox="1">
            <a:spLocks/>
          </p:cNvSpPr>
          <p:nvPr/>
        </p:nvSpPr>
        <p:spPr>
          <a:xfrm>
            <a:off x="4788024" y="1707654"/>
            <a:ext cx="3898776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14" name="Pladsholder til indhold 6"/>
          <p:cNvSpPr txBox="1">
            <a:spLocks/>
          </p:cNvSpPr>
          <p:nvPr/>
        </p:nvSpPr>
        <p:spPr>
          <a:xfrm>
            <a:off x="533691" y="1457677"/>
            <a:ext cx="6486581" cy="223119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504D"/>
              </a:buClr>
              <a:buSzPct val="80000"/>
            </a:pPr>
            <a:r>
              <a:rPr lang="da-DK" sz="1500" dirty="0" smtClean="0"/>
              <a:t>Der er og </a:t>
            </a:r>
            <a:r>
              <a:rPr lang="da-DK" sz="1500" dirty="0"/>
              <a:t>bliver afholdt møder i alle </a:t>
            </a:r>
            <a:r>
              <a:rPr lang="da-DK" sz="1500" dirty="0" smtClean="0"/>
              <a:t>samarbejdsgrupperne – der arbejdes </a:t>
            </a:r>
            <a:br>
              <a:rPr lang="da-DK" sz="1500" dirty="0" smtClean="0"/>
            </a:br>
            <a:r>
              <a:rPr lang="da-DK" sz="1500" dirty="0" smtClean="0"/>
              <a:t>efter langsigtede fælles løsninger til gavn for spillere og medlemmer:</a:t>
            </a:r>
            <a:endParaRPr lang="da-DK" sz="15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endParaRPr lang="da-DK" sz="13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Holdturneringer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(Arne Tophøj, Nikolaj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Knudsen, Mette Quist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&amp; Anders Nielsen)</a:t>
            </a: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Sæsonkoordinering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(Karsten W., Torkild Kristensen, Brian Moesgaard &amp; Jesper Munk)</a:t>
            </a: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Klassifikationssystem </a:t>
            </a:r>
            <a:r>
              <a:rPr lang="da-DK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(Anders Jørgensen, Karsten W., Ulrik Frandsen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b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da-DK" sz="1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Ovenstående 3 emner arbejder også samlet i en stor gruppe som ét udvalg.</a:t>
            </a:r>
            <a:br>
              <a:rPr lang="da-DK" sz="1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da-DK" sz="1000" i="1" dirty="0" smtClean="0">
                <a:solidFill>
                  <a:srgbClr val="0070C0"/>
                </a:solidFill>
              </a:rPr>
              <a:t>Politisk ansvarlig </a:t>
            </a:r>
            <a:r>
              <a:rPr lang="da-DK" sz="1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 alle 3 ovenstående grupper er:</a:t>
            </a:r>
            <a:r>
              <a:rPr lang="da-DK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da-DK" sz="1000" dirty="0" smtClean="0">
                <a:solidFill>
                  <a:srgbClr val="0070C0"/>
                </a:solidFill>
              </a:rPr>
              <a:t>René Toft</a:t>
            </a:r>
            <a:endParaRPr lang="da-DK" sz="1000" dirty="0">
              <a:solidFill>
                <a:srgbClr val="0070C0"/>
              </a:solidFill>
            </a:endParaRP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Træneruddannelse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(Lars Folmer &amp; Ulrik Jansen, </a:t>
            </a:r>
            <a:r>
              <a:rPr lang="da-DK" sz="1200" dirty="0" smtClean="0">
                <a:solidFill>
                  <a:srgbClr val="0070C0"/>
                </a:solidFill>
              </a:rPr>
              <a:t>Preben Buchholtz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Badminton 60+ </a:t>
            </a:r>
            <a:r>
              <a:rPr lang="da-DK" sz="1200" dirty="0">
                <a:solidFill>
                  <a:schemeClr val="tx1"/>
                </a:solidFill>
              </a:rPr>
              <a:t>(Benny A., Hans S., Poul E., Anne K., Torben F., </a:t>
            </a:r>
            <a:r>
              <a:rPr lang="da-DK" sz="1200" dirty="0" smtClean="0">
                <a:solidFill>
                  <a:schemeClr val="tx1"/>
                </a:solidFill>
              </a:rPr>
              <a:t>Ole J., </a:t>
            </a:r>
            <a:r>
              <a:rPr lang="da-DK" sz="1200" dirty="0" smtClean="0">
                <a:solidFill>
                  <a:srgbClr val="0070C0"/>
                </a:solidFill>
              </a:rPr>
              <a:t>Jens Szabo</a:t>
            </a:r>
            <a:r>
              <a:rPr lang="da-DK" sz="1200" dirty="0" smtClean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ts val="1500"/>
              </a:lnSpc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Badmintonsportens Dag 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(Nete A., Jan T., Mathias Haglund, Lene Struwe, Lars F., </a:t>
            </a:r>
            <a:r>
              <a:rPr lang="da-DK" sz="1200" dirty="0" smtClean="0">
                <a:solidFill>
                  <a:srgbClr val="0070C0"/>
                </a:solidFill>
              </a:rPr>
              <a:t>Jens Dall</a:t>
            </a:r>
            <a:r>
              <a:rPr lang="da-DK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da-DK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Tekstboks 14"/>
          <p:cNvSpPr txBox="1"/>
          <p:nvPr/>
        </p:nvSpPr>
        <p:spPr>
          <a:xfrm>
            <a:off x="1219875" y="3772451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da-DK" sz="1200" b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treårigt projekt </a:t>
            </a:r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med et 10 årigt perspektiv.</a:t>
            </a:r>
          </a:p>
          <a:p>
            <a:pPr algn="ctr"/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I løbet af processen</a:t>
            </a:r>
            <a:r>
              <a:rPr lang="da-DK" sz="1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1200" b="1" i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</a:t>
            </a:r>
            <a:r>
              <a:rPr lang="da-DK" sz="1200" i="1" dirty="0">
                <a:solidFill>
                  <a:srgbClr val="C050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1200" dirty="0">
                <a:latin typeface="Arial" panose="020B0604020202020204" pitchFamily="34" charset="0"/>
                <a:cs typeface="Arial" panose="020B0604020202020204" pitchFamily="34" charset="0"/>
              </a:rPr>
              <a:t>der tilflyde Udvikling Badminton flere 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ansvarsområder.</a:t>
            </a:r>
          </a:p>
        </p:txBody>
      </p:sp>
    </p:spTree>
    <p:extLst>
      <p:ext uri="{BB962C8B-B14F-4D97-AF65-F5344CB8AC3E}">
        <p14:creationId xmlns:p14="http://schemas.microsoft.com/office/powerpoint/2010/main" val="27353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da-DK" dirty="0"/>
              <a:t>Enheden </a:t>
            </a:r>
            <a:r>
              <a:rPr lang="da-DK" dirty="0" smtClean="0"/>
              <a:t>Udvikling </a:t>
            </a:r>
            <a:r>
              <a:rPr lang="da-DK" dirty="0"/>
              <a:t>Badminton vil arbejde </a:t>
            </a:r>
            <a:r>
              <a:rPr lang="da-DK" dirty="0" smtClean="0"/>
              <a:t>på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 smtClean="0"/>
              <a:t>At </a:t>
            </a:r>
            <a:r>
              <a:rPr lang="da-DK" sz="1200" b="1" dirty="0">
                <a:solidFill>
                  <a:srgbClr val="C0504D"/>
                </a:solidFill>
              </a:rPr>
              <a:t>gøre en forskel </a:t>
            </a:r>
            <a:r>
              <a:rPr lang="da-DK" sz="1200" dirty="0"/>
              <a:t>i den enkelte foreningen igennem  tilstedeværelse og ved at sætte vores </a:t>
            </a:r>
            <a:r>
              <a:rPr lang="da-DK" sz="1200" dirty="0" smtClean="0"/>
              <a:t>viden </a:t>
            </a:r>
            <a:r>
              <a:rPr lang="da-DK" sz="1200" dirty="0"/>
              <a:t>i spil.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endParaRPr lang="da-DK" sz="1200" dirty="0"/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 smtClean="0"/>
              <a:t>At </a:t>
            </a:r>
            <a:r>
              <a:rPr lang="da-DK" sz="1200" b="1" dirty="0">
                <a:solidFill>
                  <a:srgbClr val="C0504D"/>
                </a:solidFill>
              </a:rPr>
              <a:t>styrke</a:t>
            </a:r>
            <a:r>
              <a:rPr lang="da-DK" sz="1200" dirty="0"/>
              <a:t> den decentrale klubrelaterede </a:t>
            </a:r>
            <a:r>
              <a:rPr lang="da-DK" sz="1200" dirty="0" smtClean="0"/>
              <a:t>rådgivnings- </a:t>
            </a:r>
            <a:r>
              <a:rPr lang="da-DK" sz="1200" dirty="0"/>
              <a:t>og konsulentbistand i tætte </a:t>
            </a:r>
            <a:r>
              <a:rPr lang="da-DK" sz="1200" dirty="0" smtClean="0"/>
              <a:t>relationer og </a:t>
            </a:r>
            <a:r>
              <a:rPr lang="da-DK" sz="1200" dirty="0"/>
              <a:t>processer med klubberne.</a:t>
            </a:r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endParaRPr lang="da-DK" sz="1200" dirty="0"/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b="1" dirty="0" smtClean="0">
                <a:solidFill>
                  <a:srgbClr val="C0504D"/>
                </a:solidFill>
              </a:rPr>
              <a:t>Indsamle </a:t>
            </a:r>
            <a:r>
              <a:rPr lang="da-DK" sz="1200" b="1" dirty="0">
                <a:solidFill>
                  <a:srgbClr val="C0504D"/>
                </a:solidFill>
              </a:rPr>
              <a:t>viden </a:t>
            </a:r>
            <a:r>
              <a:rPr lang="da-DK" sz="1200" dirty="0" smtClean="0"/>
              <a:t>om, </a:t>
            </a:r>
            <a:r>
              <a:rPr lang="da-DK" sz="1200" dirty="0"/>
              <a:t>hvilke badmintonklubber, der har ressourcer, evner og vilje til at </a:t>
            </a:r>
            <a:r>
              <a:rPr lang="da-DK" sz="1200" dirty="0" smtClean="0"/>
              <a:t>udvikle </a:t>
            </a:r>
            <a:r>
              <a:rPr lang="da-DK" sz="1200" dirty="0"/>
              <a:t>badmintonsporten i en retning, der kan </a:t>
            </a:r>
            <a:r>
              <a:rPr lang="da-DK" sz="1200" dirty="0" smtClean="0"/>
              <a:t>resultere </a:t>
            </a:r>
            <a:r>
              <a:rPr lang="da-DK" sz="1200" dirty="0"/>
              <a:t>i flere medlemmer. Ud </a:t>
            </a:r>
            <a:r>
              <a:rPr lang="da-DK" sz="1200" dirty="0" smtClean="0"/>
              <a:t>fra </a:t>
            </a:r>
            <a:r>
              <a:rPr lang="da-DK" sz="1200" dirty="0"/>
              <a:t>dette og denne viden udarbejdes </a:t>
            </a:r>
            <a:r>
              <a:rPr lang="da-DK" sz="1200" b="1" dirty="0">
                <a:solidFill>
                  <a:srgbClr val="C0504D"/>
                </a:solidFill>
              </a:rPr>
              <a:t>konkrete </a:t>
            </a:r>
            <a:r>
              <a:rPr lang="da-DK" sz="1200" b="1" dirty="0" smtClean="0">
                <a:solidFill>
                  <a:srgbClr val="C0504D"/>
                </a:solidFill>
              </a:rPr>
              <a:t>koncepter</a:t>
            </a:r>
            <a:r>
              <a:rPr lang="da-DK" sz="1200" dirty="0"/>
              <a:t> </a:t>
            </a:r>
            <a:r>
              <a:rPr lang="da-DK" sz="1200" dirty="0" smtClean="0"/>
              <a:t>(redskaber </a:t>
            </a:r>
            <a:r>
              <a:rPr lang="da-DK" sz="1200" dirty="0"/>
              <a:t>fra </a:t>
            </a:r>
            <a:r>
              <a:rPr lang="da-DK" sz="1200" dirty="0" smtClean="0"/>
              <a:t>Enheden og </a:t>
            </a:r>
            <a:r>
              <a:rPr lang="da-DK" sz="1200" dirty="0"/>
              <a:t>konsulentens rygsæk</a:t>
            </a:r>
            <a:r>
              <a:rPr lang="da-DK" sz="1200" dirty="0" smtClean="0"/>
              <a:t>).</a:t>
            </a:r>
            <a:endParaRPr lang="da-DK" sz="1200" dirty="0"/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endParaRPr lang="da-DK" sz="1200" dirty="0"/>
          </a:p>
          <a:p>
            <a:pPr marL="285750" indent="-285750">
              <a:buClr>
                <a:srgbClr val="C0504D"/>
              </a:buClr>
              <a:buSzPct val="80000"/>
              <a:buFont typeface="Wingdings" panose="05000000000000000000" pitchFamily="2" charset="2"/>
              <a:buChar char="§"/>
            </a:pPr>
            <a:r>
              <a:rPr lang="da-DK" sz="1200" dirty="0" smtClean="0"/>
              <a:t>Sætte </a:t>
            </a:r>
            <a:r>
              <a:rPr lang="da-DK" sz="1200" dirty="0"/>
              <a:t>os selv i spil</a:t>
            </a:r>
          </a:p>
          <a:p>
            <a:endParaRPr lang="da-DK" sz="1400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1720F-2D9B-4B9A-A5BC-83A5E6896ECA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7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8658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7C81-77F8-465A-81CE-4CF21821D83B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8</a:t>
            </a:fld>
            <a:endParaRPr lang="da-DK" dirty="0"/>
          </a:p>
        </p:txBody>
      </p:sp>
      <p:sp>
        <p:nvSpPr>
          <p:cNvPr id="22" name="Afrundet rektangel 21"/>
          <p:cNvSpPr/>
          <p:nvPr/>
        </p:nvSpPr>
        <p:spPr>
          <a:xfrm>
            <a:off x="3663153" y="915566"/>
            <a:ext cx="1584176" cy="372534"/>
          </a:xfrm>
          <a:prstGeom prst="roundRect">
            <a:avLst/>
          </a:prstGeom>
          <a:solidFill>
            <a:srgbClr val="38555E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LEDER</a:t>
            </a:r>
            <a:endParaRPr lang="da-DK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Afrundet rektangel 22"/>
          <p:cNvSpPr/>
          <p:nvPr/>
        </p:nvSpPr>
        <p:spPr>
          <a:xfrm>
            <a:off x="1448102" y="1463172"/>
            <a:ext cx="6014277" cy="372534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da-DK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 KONSULENTER FORDELT PÅ 4 ÅRSVÆRKER</a:t>
            </a:r>
            <a:endParaRPr lang="da-DK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Afrundet rektangel 23"/>
          <p:cNvSpPr/>
          <p:nvPr/>
        </p:nvSpPr>
        <p:spPr>
          <a:xfrm>
            <a:off x="1443414" y="1988992"/>
            <a:ext cx="1584176" cy="372534"/>
          </a:xfrm>
          <a:prstGeom prst="roundRect">
            <a:avLst/>
          </a:prstGeom>
          <a:solidFill>
            <a:srgbClr val="38555E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Konsulent 1</a:t>
            </a:r>
            <a:endParaRPr lang="da-DK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Afrundet rektangel 24"/>
          <p:cNvSpPr/>
          <p:nvPr/>
        </p:nvSpPr>
        <p:spPr>
          <a:xfrm>
            <a:off x="1443414" y="2426314"/>
            <a:ext cx="1584176" cy="372534"/>
          </a:xfrm>
          <a:prstGeom prst="roundRect">
            <a:avLst/>
          </a:prstGeom>
          <a:solidFill>
            <a:srgbClr val="38555E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Konsulent 2</a:t>
            </a:r>
            <a:endParaRPr lang="da-DK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Afrundet rektangel 25"/>
          <p:cNvSpPr/>
          <p:nvPr/>
        </p:nvSpPr>
        <p:spPr>
          <a:xfrm>
            <a:off x="1443414" y="2857009"/>
            <a:ext cx="1584176" cy="372534"/>
          </a:xfrm>
          <a:prstGeom prst="roundRect">
            <a:avLst/>
          </a:prstGeom>
          <a:solidFill>
            <a:srgbClr val="38555E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Konsulent 3</a:t>
            </a:r>
            <a:endParaRPr lang="da-DK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Afrundet rektangel 26"/>
          <p:cNvSpPr/>
          <p:nvPr/>
        </p:nvSpPr>
        <p:spPr>
          <a:xfrm>
            <a:off x="1443414" y="3307583"/>
            <a:ext cx="1584176" cy="372534"/>
          </a:xfrm>
          <a:prstGeom prst="roundRect">
            <a:avLst/>
          </a:prstGeom>
          <a:solidFill>
            <a:srgbClr val="38555E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Konsulent 4 + 5</a:t>
            </a:r>
            <a:endParaRPr lang="da-DK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frundet rektangel 16"/>
          <p:cNvSpPr/>
          <p:nvPr/>
        </p:nvSpPr>
        <p:spPr>
          <a:xfrm>
            <a:off x="1443414" y="3832877"/>
            <a:ext cx="1584176" cy="372534"/>
          </a:xfrm>
          <a:prstGeom prst="roundRect">
            <a:avLst>
              <a:gd name="adj" fmla="val 0"/>
            </a:avLst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3,5 årsværk</a:t>
            </a:r>
          </a:p>
          <a:p>
            <a:pPr algn="ctr"/>
            <a:r>
              <a:rPr lang="en-US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Fra </a:t>
            </a:r>
            <a:r>
              <a:rPr lang="da-DK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landsdelsforeningerne</a:t>
            </a:r>
            <a:endParaRPr lang="da-DK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2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95062E-6 L 0.47605 -0.0888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02" y="-44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2.77778E-7 0.087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456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9.87654E-7 L 0.47605 -0.002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02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7C81-77F8-465A-81CE-4CF21821D83B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9</a:t>
            </a:fld>
            <a:endParaRPr lang="da-DK" dirty="0"/>
          </a:p>
        </p:txBody>
      </p:sp>
      <p:pic>
        <p:nvPicPr>
          <p:cNvPr id="2" name="Billed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b="27610"/>
          <a:stretch/>
        </p:blipFill>
        <p:spPr>
          <a:xfrm>
            <a:off x="3665965" y="686893"/>
            <a:ext cx="1224000" cy="1039855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81" y="1679514"/>
            <a:ext cx="720000" cy="907297"/>
          </a:xfrm>
          <a:prstGeom prst="rect">
            <a:avLst/>
          </a:prstGeom>
        </p:spPr>
      </p:pic>
      <p:pic>
        <p:nvPicPr>
          <p:cNvPr id="7" name="Billed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8408" b="-1516"/>
          <a:stretch/>
        </p:blipFill>
        <p:spPr>
          <a:xfrm>
            <a:off x="1341814" y="1700537"/>
            <a:ext cx="792000" cy="877800"/>
          </a:xfrm>
          <a:prstGeom prst="rect">
            <a:avLst/>
          </a:prstGeom>
        </p:spPr>
      </p:pic>
      <p:pic>
        <p:nvPicPr>
          <p:cNvPr id="21" name="Billed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592" y="2942017"/>
            <a:ext cx="792000" cy="837234"/>
          </a:xfrm>
          <a:prstGeom prst="rect">
            <a:avLst/>
          </a:prstGeom>
        </p:spPr>
      </p:pic>
      <p:sp>
        <p:nvSpPr>
          <p:cNvPr id="9" name="Tekstfelt 8"/>
          <p:cNvSpPr txBox="1"/>
          <p:nvPr/>
        </p:nvSpPr>
        <p:spPr>
          <a:xfrm>
            <a:off x="2299546" y="1700535"/>
            <a:ext cx="2125216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Line de Place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Udviklingskonsulent</a:t>
            </a:r>
            <a:endParaRPr lang="da-DK" dirty="0" smtClean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Aarhus</a:t>
            </a:r>
          </a:p>
        </p:txBody>
      </p:sp>
      <p:sp>
        <p:nvSpPr>
          <p:cNvPr id="10" name="Tekstfelt 9"/>
          <p:cNvSpPr txBox="1"/>
          <p:nvPr/>
        </p:nvSpPr>
        <p:spPr>
          <a:xfrm>
            <a:off x="2313094" y="2975882"/>
            <a:ext cx="24852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Tommy Kristoffersen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Udviklingskonsulent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København</a:t>
            </a:r>
          </a:p>
          <a:p>
            <a:endParaRPr lang="da-DK" sz="1400" dirty="0"/>
          </a:p>
        </p:txBody>
      </p:sp>
      <p:sp>
        <p:nvSpPr>
          <p:cNvPr id="11" name="Tekstfelt 10"/>
          <p:cNvSpPr txBox="1"/>
          <p:nvPr/>
        </p:nvSpPr>
        <p:spPr>
          <a:xfrm>
            <a:off x="6633140" y="1704177"/>
            <a:ext cx="1254368" cy="777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Kirsten Leth</a:t>
            </a:r>
            <a:endParaRPr lang="da-DK" sz="800" b="1" dirty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Udviklingskonsulent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Skagen</a:t>
            </a:r>
          </a:p>
          <a:p>
            <a:pPr marL="285750" indent="-285750">
              <a:buFontTx/>
              <a:buChar char="-"/>
            </a:pPr>
            <a:endParaRPr lang="da-DK" dirty="0"/>
          </a:p>
        </p:txBody>
      </p:sp>
      <p:sp>
        <p:nvSpPr>
          <p:cNvPr id="13" name="Tekstfelt 12"/>
          <p:cNvSpPr txBox="1"/>
          <p:nvPr/>
        </p:nvSpPr>
        <p:spPr>
          <a:xfrm>
            <a:off x="4942031" y="714701"/>
            <a:ext cx="1296144" cy="777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Ib Møller</a:t>
            </a:r>
            <a:endParaRPr lang="da-DK" sz="800" dirty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Leder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Viborg</a:t>
            </a:r>
          </a:p>
          <a:p>
            <a:pPr marL="285750" indent="-285750">
              <a:buFontTx/>
              <a:buChar char="-"/>
            </a:pPr>
            <a:endParaRPr lang="da-DK" dirty="0"/>
          </a:p>
        </p:txBody>
      </p:sp>
      <p:sp>
        <p:nvSpPr>
          <p:cNvPr id="14" name="Tekstfelt 13"/>
          <p:cNvSpPr txBox="1"/>
          <p:nvPr/>
        </p:nvSpPr>
        <p:spPr>
          <a:xfrm>
            <a:off x="6658375" y="2693842"/>
            <a:ext cx="1624176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Peder Nedergaard</a:t>
            </a:r>
            <a:endParaRPr lang="da-DK" sz="800" dirty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Udviklingskonsulent (deltid)</a:t>
            </a:r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Odense</a:t>
            </a:r>
            <a:endParaRPr lang="da-DK" dirty="0"/>
          </a:p>
        </p:txBody>
      </p:sp>
      <p:sp>
        <p:nvSpPr>
          <p:cNvPr id="33" name="Tekstfelt 32"/>
          <p:cNvSpPr txBox="1"/>
          <p:nvPr/>
        </p:nvSpPr>
        <p:spPr>
          <a:xfrm>
            <a:off x="6638054" y="3590089"/>
            <a:ext cx="1644497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050" b="1" dirty="0" smtClean="0"/>
              <a:t>Jesper Munk</a:t>
            </a:r>
            <a:endParaRPr lang="da-DK" sz="800" b="1" dirty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Udviklingskonsulent (deltid)</a:t>
            </a:r>
            <a:endParaRPr lang="da-DK" dirty="0" smtClean="0"/>
          </a:p>
          <a:p>
            <a:pPr marL="171450" indent="-171450">
              <a:buFontTx/>
              <a:buChar char="-"/>
            </a:pPr>
            <a:r>
              <a:rPr lang="da-DK" sz="800" dirty="0" smtClean="0"/>
              <a:t>Bopæl: Aarhus</a:t>
            </a:r>
          </a:p>
        </p:txBody>
      </p:sp>
      <p:pic>
        <p:nvPicPr>
          <p:cNvPr id="17" name="Billed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2" t="11837" r="23801" b="41729"/>
          <a:stretch/>
        </p:blipFill>
        <p:spPr>
          <a:xfrm>
            <a:off x="5805799" y="2712612"/>
            <a:ext cx="720000" cy="850911"/>
          </a:xfrm>
          <a:prstGeom prst="rect">
            <a:avLst/>
          </a:prstGeom>
        </p:spPr>
      </p:pic>
      <p:pic>
        <p:nvPicPr>
          <p:cNvPr id="8" name="Billed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81"/>
          <a:stretch/>
        </p:blipFill>
        <p:spPr>
          <a:xfrm>
            <a:off x="5782977" y="3622955"/>
            <a:ext cx="720000" cy="85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43813" y="1193061"/>
            <a:ext cx="8229600" cy="713234"/>
          </a:xfrm>
        </p:spPr>
        <p:txBody>
          <a:bodyPr/>
          <a:lstStyle/>
          <a:p>
            <a:r>
              <a:rPr lang="da-DK" dirty="0" smtClean="0"/>
              <a:t>Holdningen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9761-2A0D-41D3-9150-A0FF178E77E7}" type="datetime1">
              <a:rPr lang="da-DK" smtClean="0"/>
              <a:t>13-06-2015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Præsentation af vision for udvikling Danmark</a:t>
            </a:r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F0642-E35D-4DAC-9A06-16173DB12528}" type="slidenum">
              <a:rPr lang="da-DK" smtClean="0"/>
              <a:pPr/>
              <a:t>10</a:t>
            </a:fld>
            <a:endParaRPr lang="da-DK" dirty="0"/>
          </a:p>
        </p:txBody>
      </p:sp>
      <p:sp>
        <p:nvSpPr>
          <p:cNvPr id="8" name="Pladsholder til indhold 7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2599134"/>
          </a:xfrm>
        </p:spPr>
        <p:txBody>
          <a:bodyPr/>
          <a:lstStyle/>
          <a:p>
            <a:endParaRPr lang="da-DK" dirty="0"/>
          </a:p>
          <a:p>
            <a:endParaRPr lang="da-DK" dirty="0"/>
          </a:p>
          <a:p>
            <a:r>
              <a:rPr lang="da-DK" dirty="0" smtClean="0"/>
              <a:t>Ansvar</a:t>
            </a:r>
            <a:r>
              <a:rPr lang="da-DK" dirty="0"/>
              <a:t>: Vi skal udvikle på </a:t>
            </a:r>
            <a:r>
              <a:rPr lang="da-DK" b="1" dirty="0">
                <a:solidFill>
                  <a:srgbClr val="FF0000"/>
                </a:solidFill>
              </a:rPr>
              <a:t>hinanden</a:t>
            </a:r>
            <a:r>
              <a:rPr lang="da-DK" b="1" dirty="0"/>
              <a:t> </a:t>
            </a:r>
            <a:r>
              <a:rPr lang="da-DK" dirty="0"/>
              <a:t>sammen med hinanden, nogle gange handler det om inspiration – andre gange om at få skabt en vision – om at få fordelt ansvaret, få driften synkroniseret, få nye ideer til at udvikle, </a:t>
            </a:r>
            <a:r>
              <a:rPr lang="da-DK" dirty="0" smtClean="0"/>
              <a:t>få afsluttet en opgave - alt </a:t>
            </a:r>
            <a:r>
              <a:rPr lang="da-DK" dirty="0"/>
              <a:t>sammen er noget der sker i </a:t>
            </a:r>
            <a:r>
              <a:rPr lang="da-DK" dirty="0" smtClean="0"/>
              <a:t>relationen. Det </a:t>
            </a:r>
            <a:r>
              <a:rPr lang="da-DK" dirty="0"/>
              <a:t>er denne </a:t>
            </a:r>
            <a:r>
              <a:rPr lang="da-DK" b="1" dirty="0">
                <a:solidFill>
                  <a:srgbClr val="FF0000"/>
                </a:solidFill>
              </a:rPr>
              <a:t>relation</a:t>
            </a:r>
            <a:r>
              <a:rPr lang="da-DK" dirty="0"/>
              <a:t> vi skal skabe og udvikle på – med det mål for øje at vi får udviklet nogle </a:t>
            </a:r>
            <a:r>
              <a:rPr lang="da-DK" dirty="0" smtClean="0"/>
              <a:t>badmintonklubber </a:t>
            </a:r>
            <a:r>
              <a:rPr lang="da-DK" dirty="0"/>
              <a:t>hvor legen, glæden, læring, dannelsen på alle niveauer er udpræget. Hvor vi i fællesskabet løfter hinanden til fælles gavn og glæde og derigennem skaber resultater.</a:t>
            </a:r>
          </a:p>
          <a:p>
            <a:endParaRPr lang="da-DK" dirty="0" smtClean="0"/>
          </a:p>
          <a:p>
            <a:r>
              <a:rPr lang="da-DK" dirty="0" smtClean="0"/>
              <a:t>	          Hinanden = foreninger – konsulenter – ledere - frivillige - os alle.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95459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 Point Template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/>
    <Synchronization>Synchronous</Synchronization>
    <Type>1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Asynchronous</Synchronization>
    <Type>10001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Synchronous</Synchronization>
    <Type>2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Asynchronous</Synchronization>
    <Type>10002</Type>
    <SequenceNumber>65535</SequenceNumber>
    <Url/>
    <Assembly>DGI.Mimer, Version=1.0.0.0, Culture=neutral, PublicKeyToken=d6d639199e6f172d</Assembly>
    <Class>DGI.Mimer.EventReceivers.MimerId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merDocPubDoc xmlns="44964d4e-2f65-49ec-9d61-a8f85824b919">true</MimerDocPubDoc>
    <MimerSaveToArchive xmlns="44964d4e-2f65-49ec-9d61-a8f85824b919" xsi:nil="true"/>
    <MimerDocId xmlns="44964d4e-2f65-49ec-9d61-a8f85824b919">722C665C-002</MimerDocId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PowerPoint" ma:contentTypeID="0x0101002FC4A2EC31164BEC83D2656A73AEFD43001799F37D6DD74C2CAC407CC5B3B7096C003609E486830C34488CC4681B6DC4DF71" ma:contentTypeVersion="4" ma:contentTypeDescription="Opret et nyt dokument." ma:contentTypeScope="" ma:versionID="2192846dcbe071aa2534d0ffb7943f25">
  <xsd:schema xmlns:xsd="http://www.w3.org/2001/XMLSchema" xmlns:xs="http://www.w3.org/2001/XMLSchema" xmlns:p="http://schemas.microsoft.com/office/2006/metadata/properties" xmlns:ns2="44964d4e-2f65-49ec-9d61-a8f85824b919" targetNamespace="http://schemas.microsoft.com/office/2006/metadata/properties" ma:root="true" ma:fieldsID="5b60d05b633e6edc262b9ffff94228f1" ns2:_="">
    <xsd:import namespace="44964d4e-2f65-49ec-9d61-a8f85824b919"/>
    <xsd:element name="properties">
      <xsd:complexType>
        <xsd:sequence>
          <xsd:element name="documentManagement">
            <xsd:complexType>
              <xsd:all>
                <xsd:element ref="ns2:MimerDocId" minOccurs="0"/>
                <xsd:element ref="ns2:MimerDocPubDoc" minOccurs="0"/>
                <xsd:element ref="ns2:MimerSaveToArchiv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964d4e-2f65-49ec-9d61-a8f85824b919" elementFormDefault="qualified">
    <xsd:import namespace="http://schemas.microsoft.com/office/2006/documentManagement/types"/>
    <xsd:import namespace="http://schemas.microsoft.com/office/infopath/2007/PartnerControls"/>
    <xsd:element name="MimerDocId" ma:index="8" nillable="true" ma:displayName="Mimer dokument ID" ma:internalName="MimerDocId" ma:readOnly="true">
      <xsd:simpleType>
        <xsd:restriction base="dms:Text"/>
      </xsd:simpleType>
    </xsd:element>
    <xsd:element name="MimerDocPubDoc" ma:index="9" nillable="true" ma:displayName="Publicer til internet" ma:internalName="MimerDocPubDoc">
      <xsd:simpleType>
        <xsd:restriction base="dms:Boolean"/>
      </xsd:simpleType>
    </xsd:element>
    <xsd:element name="MimerSaveToArchive" ma:index="10" nillable="true" ma:displayName="Gem til statens arkiv" ma:internalName="MimerSaveToArchiv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9CA5B9-81C2-4E70-87C3-C3D90999D62F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2C28896F-3195-423D-91B6-BA8D182D87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C4CAEB-FB51-431F-BE09-AFDDB241CF51}">
  <ds:schemaRefs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  <ds:schemaRef ds:uri="44964d4e-2f65-49ec-9d61-a8f85824b919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5B7814BF-61CB-4769-88D3-B44C449403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964d4e-2f65-49ec-9d61-a8f85824b9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 Point Template</Template>
  <TotalTime>1033</TotalTime>
  <Words>598</Words>
  <Application>Microsoft Office PowerPoint</Application>
  <PresentationFormat>Skærmshow (16:9)</PresentationFormat>
  <Paragraphs>140</Paragraphs>
  <Slides>10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10</vt:i4>
      </vt:variant>
    </vt:vector>
  </HeadingPairs>
  <TitlesOfParts>
    <vt:vector size="15" baseType="lpstr">
      <vt:lpstr>Arial</vt:lpstr>
      <vt:lpstr>Calibri</vt:lpstr>
      <vt:lpstr>Roboto Light</vt:lpstr>
      <vt:lpstr>Wingdings</vt:lpstr>
      <vt:lpstr>Power Point Template</vt:lpstr>
      <vt:lpstr>PRÆSENTATION AF VISION FOR UDVIKLING BADMINTON</vt:lpstr>
      <vt:lpstr>PowerPoint-præsentation</vt:lpstr>
      <vt:lpstr>PowerPoint-præsentation</vt:lpstr>
      <vt:lpstr>Målsætning</vt:lpstr>
      <vt:lpstr>Fokusområder for Udvikling Badminton</vt:lpstr>
      <vt:lpstr>Kort status på samarbejdet parallelt med Udvikling Badminton</vt:lpstr>
      <vt:lpstr>Enheden Udvikling Badminton vil arbejde på</vt:lpstr>
      <vt:lpstr>PowerPoint-præsentation</vt:lpstr>
      <vt:lpstr>PowerPoint-præsentation</vt:lpstr>
      <vt:lpstr>Holdningen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Steffan</dc:creator>
  <cp:lastModifiedBy>Ellen Schytt</cp:lastModifiedBy>
  <cp:revision>125</cp:revision>
  <dcterms:created xsi:type="dcterms:W3CDTF">2015-02-25T12:37:58Z</dcterms:created>
  <dcterms:modified xsi:type="dcterms:W3CDTF">2015-06-13T16:10:18Z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0x0101002FC4A2EC31164BEC83D2656A73AEFD43001799F37D6DD74C2CAC407CC5B3B7096C003609E486830C34488CC4681B6DC4DF71</vt:lpwstr>
  </property>
</Properties>
</file>